
<file path=[Content_Types].xml><?xml version="1.0" encoding="utf-8"?>
<Types xmlns="http://schemas.openxmlformats.org/package/2006/content-types">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1" r:id="rId5"/>
  </p:sldMasterIdLst>
  <p:notesMasterIdLst>
    <p:notesMasterId r:id="rId6"/>
  </p:notesMasterIdLst>
  <p:sldIdLst>
    <p:sldId id="256" r:id="rId7"/>
    <p:sldId id="257" r:id="rId8"/>
    <p:sldId id="258" r:id="rId9"/>
  </p:sldIdLst>
  <p:sldSz cy="5143500" cx="9144000"/>
  <p:notesSz cx="6858000" cy="9144000"/>
  <p:embeddedFontLst>
    <p:embeddedFont>
      <p:font typeface="Inter"/>
      <p:regular r:id="rId10"/>
      <p:bold r:id="rId11"/>
      <p:italic r:id="rId12"/>
      <p:boldItalic r:id="rId13"/>
    </p:embeddedFont>
    <p:embeddedFont>
      <p:font typeface="Plus Jakarta Sans"/>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A5E529D9-75A1-4CE2-B86C-1939181DEBAD}">
  <a:tblStyle styleId="{A5E529D9-75A1-4CE2-B86C-1939181DEBAD}" styleName="Table_0">
    <a:wholeTbl>
      <a:tcTxStyle b="off" i="off">
        <a:font>
          <a:latin typeface="Calibri"/>
          <a:ea typeface="Calibri"/>
          <a:cs typeface="Calibri"/>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bold.fntdata"/><Relationship Id="rId14" Type="http://schemas.openxmlformats.org/officeDocument/2006/relationships/font" Target="fonts/PlusJakartaSans-regular.fntdata"/><Relationship Id="rId17" Type="http://schemas.openxmlformats.org/officeDocument/2006/relationships/font" Target="fonts/PlusJakartaSans-boldItalic.fntdata"/><Relationship Id="rId16" Type="http://schemas.openxmlformats.org/officeDocument/2006/relationships/font" Target="fonts/PlusJakartaSans-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g34e63f7c31a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5" name="Google Shape;65;g34e63f7c31a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35425ddba6e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2" name="Google Shape;72;g35425ddba6e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 name="Shape 77"/>
        <p:cNvGrpSpPr/>
        <p:nvPr/>
      </p:nvGrpSpPr>
      <p:grpSpPr>
        <a:xfrm>
          <a:off x="0" y="0"/>
          <a:ext cx="0" cy="0"/>
          <a:chOff x="0" y="0"/>
          <a:chExt cx="0" cy="0"/>
        </a:xfrm>
      </p:grpSpPr>
      <p:sp>
        <p:nvSpPr>
          <p:cNvPr id="78" name="Google Shape;78;g34e63f7c31a_0_39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9" name="Google Shape;79;g34e63f7c31a_0_3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p:cSld name="SECTION_HEADER_1">
    <p:spTree>
      <p:nvGrpSpPr>
        <p:cNvPr id="50" name="Shape 50"/>
        <p:cNvGrpSpPr/>
        <p:nvPr/>
      </p:nvGrpSpPr>
      <p:grpSpPr>
        <a:xfrm>
          <a:off x="0" y="0"/>
          <a:ext cx="0" cy="0"/>
          <a:chOff x="0" y="0"/>
          <a:chExt cx="0" cy="0"/>
        </a:xfrm>
      </p:grpSpPr>
      <p:sp>
        <p:nvSpPr>
          <p:cNvPr id="51" name="Google Shape;51;p13"/>
          <p:cNvSpPr txBox="1"/>
          <p:nvPr>
            <p:ph type="title"/>
          </p:nvPr>
        </p:nvSpPr>
        <p:spPr>
          <a:xfrm>
            <a:off x="623888" y="1282304"/>
            <a:ext cx="7886700" cy="2139600"/>
          </a:xfrm>
          <a:prstGeom prst="rect">
            <a:avLst/>
          </a:prstGeom>
          <a:noFill/>
          <a:ln>
            <a:noFill/>
          </a:ln>
        </p:spPr>
        <p:txBody>
          <a:bodyPr anchorCtr="0" anchor="b" bIns="34275" lIns="68575" spcFirstLastPara="1" rIns="68575" wrap="square" tIns="34275">
            <a:normAutofit/>
          </a:bodyPr>
          <a:lstStyle>
            <a:lvl1pPr lvl="0" marR="0" rtl="0" algn="l">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rtl="0">
              <a:spcBef>
                <a:spcPts val="0"/>
              </a:spcBef>
              <a:spcAft>
                <a:spcPts val="0"/>
              </a:spcAft>
              <a:buSzPts val="2800"/>
              <a:buNone/>
              <a:defRPr sz="1400"/>
            </a:lvl2pPr>
            <a:lvl3pPr lvl="2" rtl="0">
              <a:spcBef>
                <a:spcPts val="0"/>
              </a:spcBef>
              <a:spcAft>
                <a:spcPts val="0"/>
              </a:spcAft>
              <a:buSzPts val="2800"/>
              <a:buNone/>
              <a:defRPr sz="1400"/>
            </a:lvl3pPr>
            <a:lvl4pPr lvl="3" rtl="0">
              <a:spcBef>
                <a:spcPts val="0"/>
              </a:spcBef>
              <a:spcAft>
                <a:spcPts val="0"/>
              </a:spcAft>
              <a:buSzPts val="2800"/>
              <a:buNone/>
              <a:defRPr sz="1400"/>
            </a:lvl4pPr>
            <a:lvl5pPr lvl="4" rtl="0">
              <a:spcBef>
                <a:spcPts val="0"/>
              </a:spcBef>
              <a:spcAft>
                <a:spcPts val="0"/>
              </a:spcAft>
              <a:buSzPts val="2800"/>
              <a:buNone/>
              <a:defRPr sz="1400"/>
            </a:lvl5pPr>
            <a:lvl6pPr lvl="5" rtl="0">
              <a:spcBef>
                <a:spcPts val="0"/>
              </a:spcBef>
              <a:spcAft>
                <a:spcPts val="0"/>
              </a:spcAft>
              <a:buSzPts val="2800"/>
              <a:buNone/>
              <a:defRPr sz="1400"/>
            </a:lvl6pPr>
            <a:lvl7pPr lvl="6" rtl="0">
              <a:spcBef>
                <a:spcPts val="0"/>
              </a:spcBef>
              <a:spcAft>
                <a:spcPts val="0"/>
              </a:spcAft>
              <a:buSzPts val="2800"/>
              <a:buNone/>
              <a:defRPr sz="1400"/>
            </a:lvl7pPr>
            <a:lvl8pPr lvl="7" rtl="0">
              <a:spcBef>
                <a:spcPts val="0"/>
              </a:spcBef>
              <a:spcAft>
                <a:spcPts val="0"/>
              </a:spcAft>
              <a:buSzPts val="2800"/>
              <a:buNone/>
              <a:defRPr sz="1400"/>
            </a:lvl8pPr>
            <a:lvl9pPr lvl="8" rtl="0">
              <a:spcBef>
                <a:spcPts val="0"/>
              </a:spcBef>
              <a:spcAft>
                <a:spcPts val="0"/>
              </a:spcAft>
              <a:buSzPts val="2800"/>
              <a:buNone/>
              <a:defRPr sz="1400"/>
            </a:lvl9pPr>
          </a:lstStyle>
          <a:p/>
        </p:txBody>
      </p:sp>
      <p:sp>
        <p:nvSpPr>
          <p:cNvPr id="52" name="Google Shape;52;p13"/>
          <p:cNvSpPr txBox="1"/>
          <p:nvPr>
            <p:ph idx="1" type="body"/>
          </p:nvPr>
        </p:nvSpPr>
        <p:spPr>
          <a:xfrm>
            <a:off x="623888" y="3442097"/>
            <a:ext cx="7886700" cy="1125300"/>
          </a:xfrm>
          <a:prstGeom prst="rect">
            <a:avLst/>
          </a:prstGeom>
          <a:noFill/>
          <a:ln>
            <a:noFill/>
          </a:ln>
        </p:spPr>
        <p:txBody>
          <a:bodyPr anchorCtr="0" anchor="t" bIns="34275" lIns="68575" spcFirstLastPara="1" rIns="68575" wrap="square" tIns="34275">
            <a:normAutofit/>
          </a:bodyPr>
          <a:lstStyle>
            <a:lvl1pPr indent="-228600" lvl="0" marL="457200" marR="0" rtl="0" algn="l">
              <a:lnSpc>
                <a:spcPct val="90000"/>
              </a:lnSpc>
              <a:spcBef>
                <a:spcPts val="80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1pPr>
            <a:lvl2pPr indent="-228600" lvl="1" marL="914400" marR="0" rtl="0" algn="l">
              <a:lnSpc>
                <a:spcPct val="90000"/>
              </a:lnSpc>
              <a:spcBef>
                <a:spcPts val="1200"/>
              </a:spcBef>
              <a:spcAft>
                <a:spcPts val="0"/>
              </a:spcAft>
              <a:buClr>
                <a:srgbClr val="888888"/>
              </a:buClr>
              <a:buSzPts val="1500"/>
              <a:buFont typeface="Arial"/>
              <a:buNone/>
              <a:defRPr b="0" i="0" sz="1500" u="none" cap="none" strike="noStrike">
                <a:solidFill>
                  <a:srgbClr val="888888"/>
                </a:solidFill>
                <a:latin typeface="Calibri"/>
                <a:ea typeface="Calibri"/>
                <a:cs typeface="Calibri"/>
                <a:sym typeface="Calibri"/>
              </a:defRPr>
            </a:lvl2pPr>
            <a:lvl3pPr indent="-228600" lvl="2" marL="1371600" marR="0" rtl="0" algn="l">
              <a:lnSpc>
                <a:spcPct val="90000"/>
              </a:lnSpc>
              <a:spcBef>
                <a:spcPts val="120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3pPr>
            <a:lvl4pPr indent="-228600" lvl="3" marL="18288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4pPr>
            <a:lvl5pPr indent="-228600" lvl="4" marL="22860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5pPr>
            <a:lvl6pPr indent="-228600" lvl="5" marL="27432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6pPr>
            <a:lvl7pPr indent="-228600" lvl="6" marL="32004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7pPr>
            <a:lvl8pPr indent="-228600" lvl="7" marL="36576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8pPr>
            <a:lvl9pPr indent="-228600" lvl="8" marL="4114800" marR="0" rtl="0" algn="l">
              <a:lnSpc>
                <a:spcPct val="90000"/>
              </a:lnSpc>
              <a:spcBef>
                <a:spcPts val="1200"/>
              </a:spcBef>
              <a:spcAft>
                <a:spcPts val="1200"/>
              </a:spcAft>
              <a:buClr>
                <a:srgbClr val="888888"/>
              </a:buClr>
              <a:buSzPts val="1200"/>
              <a:buFont typeface="Arial"/>
              <a:buNone/>
              <a:defRPr b="0" i="0" sz="1200" u="none" cap="none" strike="noStrike">
                <a:solidFill>
                  <a:srgbClr val="888888"/>
                </a:solidFill>
                <a:latin typeface="Calibri"/>
                <a:ea typeface="Calibri"/>
                <a:cs typeface="Calibri"/>
                <a:sym typeface="Calibri"/>
              </a:defRPr>
            </a:lvl9pPr>
          </a:lstStyle>
          <a:p/>
        </p:txBody>
      </p:sp>
      <p:sp>
        <p:nvSpPr>
          <p:cNvPr id="53" name="Google Shape;53;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4" name="Google Shape;54;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5" name="Google Shape;55;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rtl="0" algn="r">
              <a:spcBef>
                <a:spcPts val="0"/>
              </a:spcBef>
              <a:buNone/>
              <a:defRPr sz="900">
                <a:solidFill>
                  <a:srgbClr val="888888"/>
                </a:solidFill>
                <a:latin typeface="Calibri"/>
                <a:ea typeface="Calibri"/>
                <a:cs typeface="Calibri"/>
                <a:sym typeface="Calibri"/>
              </a:defRPr>
            </a:lvl1pPr>
            <a:lvl2pPr indent="0" lvl="1" marL="0" marR="0" rtl="0" algn="r">
              <a:spcBef>
                <a:spcPts val="0"/>
              </a:spcBef>
              <a:buNone/>
              <a:defRPr sz="900">
                <a:solidFill>
                  <a:srgbClr val="888888"/>
                </a:solidFill>
                <a:latin typeface="Calibri"/>
                <a:ea typeface="Calibri"/>
                <a:cs typeface="Calibri"/>
                <a:sym typeface="Calibri"/>
              </a:defRPr>
            </a:lvl2pPr>
            <a:lvl3pPr indent="0" lvl="2" marL="0" marR="0" rtl="0" algn="r">
              <a:spcBef>
                <a:spcPts val="0"/>
              </a:spcBef>
              <a:buNone/>
              <a:defRPr sz="900">
                <a:solidFill>
                  <a:srgbClr val="888888"/>
                </a:solidFill>
                <a:latin typeface="Calibri"/>
                <a:ea typeface="Calibri"/>
                <a:cs typeface="Calibri"/>
                <a:sym typeface="Calibri"/>
              </a:defRPr>
            </a:lvl3pPr>
            <a:lvl4pPr indent="0" lvl="3" marL="0" marR="0" rtl="0" algn="r">
              <a:spcBef>
                <a:spcPts val="0"/>
              </a:spcBef>
              <a:buNone/>
              <a:defRPr sz="900">
                <a:solidFill>
                  <a:srgbClr val="888888"/>
                </a:solidFill>
                <a:latin typeface="Calibri"/>
                <a:ea typeface="Calibri"/>
                <a:cs typeface="Calibri"/>
                <a:sym typeface="Calibri"/>
              </a:defRPr>
            </a:lvl4pPr>
            <a:lvl5pPr indent="0" lvl="4" marL="0" marR="0" rtl="0" algn="r">
              <a:spcBef>
                <a:spcPts val="0"/>
              </a:spcBef>
              <a:buNone/>
              <a:defRPr sz="900">
                <a:solidFill>
                  <a:srgbClr val="888888"/>
                </a:solidFill>
                <a:latin typeface="Calibri"/>
                <a:ea typeface="Calibri"/>
                <a:cs typeface="Calibri"/>
                <a:sym typeface="Calibri"/>
              </a:defRPr>
            </a:lvl5pPr>
            <a:lvl6pPr indent="0" lvl="5" marL="0" marR="0" rtl="0" algn="r">
              <a:spcBef>
                <a:spcPts val="0"/>
              </a:spcBef>
              <a:buNone/>
              <a:defRPr sz="900">
                <a:solidFill>
                  <a:srgbClr val="888888"/>
                </a:solidFill>
                <a:latin typeface="Calibri"/>
                <a:ea typeface="Calibri"/>
                <a:cs typeface="Calibri"/>
                <a:sym typeface="Calibri"/>
              </a:defRPr>
            </a:lvl6pPr>
            <a:lvl7pPr indent="0" lvl="6" marL="0" marR="0" rtl="0" algn="r">
              <a:spcBef>
                <a:spcPts val="0"/>
              </a:spcBef>
              <a:buNone/>
              <a:defRPr sz="900">
                <a:solidFill>
                  <a:srgbClr val="888888"/>
                </a:solidFill>
                <a:latin typeface="Calibri"/>
                <a:ea typeface="Calibri"/>
                <a:cs typeface="Calibri"/>
                <a:sym typeface="Calibri"/>
              </a:defRPr>
            </a:lvl7pPr>
            <a:lvl8pPr indent="0" lvl="7" marL="0" marR="0" rtl="0" algn="r">
              <a:spcBef>
                <a:spcPts val="0"/>
              </a:spcBef>
              <a:buNone/>
              <a:defRPr sz="900">
                <a:solidFill>
                  <a:srgbClr val="888888"/>
                </a:solidFill>
                <a:latin typeface="Calibri"/>
                <a:ea typeface="Calibri"/>
                <a:cs typeface="Calibri"/>
                <a:sym typeface="Calibri"/>
              </a:defRPr>
            </a:lvl8pPr>
            <a:lvl9pPr indent="0" lvl="8" marL="0" marR="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6" name="Shape 56"/>
        <p:cNvGrpSpPr/>
        <p:nvPr/>
      </p:nvGrpSpPr>
      <p:grpSpPr>
        <a:xfrm>
          <a:off x="0" y="0"/>
          <a:ext cx="0" cy="0"/>
          <a:chOff x="0" y="0"/>
          <a:chExt cx="0" cy="0"/>
        </a:xfrm>
      </p:grpSpPr>
      <p:sp>
        <p:nvSpPr>
          <p:cNvPr id="57" name="Google Shape;57;p14"/>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rm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2800"/>
              <a:buNone/>
              <a:defRPr sz="1400"/>
            </a:lvl2pPr>
            <a:lvl3pPr lvl="2">
              <a:spcBef>
                <a:spcPts val="0"/>
              </a:spcBef>
              <a:spcAft>
                <a:spcPts val="0"/>
              </a:spcAft>
              <a:buSzPts val="2800"/>
              <a:buNone/>
              <a:defRPr sz="1400"/>
            </a:lvl3pPr>
            <a:lvl4pPr lvl="3">
              <a:spcBef>
                <a:spcPts val="0"/>
              </a:spcBef>
              <a:spcAft>
                <a:spcPts val="0"/>
              </a:spcAft>
              <a:buSzPts val="2800"/>
              <a:buNone/>
              <a:defRPr sz="1400"/>
            </a:lvl4pPr>
            <a:lvl5pPr lvl="4">
              <a:spcBef>
                <a:spcPts val="0"/>
              </a:spcBef>
              <a:spcAft>
                <a:spcPts val="0"/>
              </a:spcAft>
              <a:buSzPts val="2800"/>
              <a:buNone/>
              <a:defRPr sz="1400"/>
            </a:lvl5pPr>
            <a:lvl6pPr lvl="5">
              <a:spcBef>
                <a:spcPts val="0"/>
              </a:spcBef>
              <a:spcAft>
                <a:spcPts val="0"/>
              </a:spcAft>
              <a:buSzPts val="2800"/>
              <a:buNone/>
              <a:defRPr sz="1400"/>
            </a:lvl6pPr>
            <a:lvl7pPr lvl="6">
              <a:spcBef>
                <a:spcPts val="0"/>
              </a:spcBef>
              <a:spcAft>
                <a:spcPts val="0"/>
              </a:spcAft>
              <a:buSzPts val="2800"/>
              <a:buNone/>
              <a:defRPr sz="1400"/>
            </a:lvl7pPr>
            <a:lvl8pPr lvl="7">
              <a:spcBef>
                <a:spcPts val="0"/>
              </a:spcBef>
              <a:spcAft>
                <a:spcPts val="0"/>
              </a:spcAft>
              <a:buSzPts val="2800"/>
              <a:buNone/>
              <a:defRPr sz="1400"/>
            </a:lvl8pPr>
            <a:lvl9pPr lvl="8">
              <a:spcBef>
                <a:spcPts val="0"/>
              </a:spcBef>
              <a:spcAft>
                <a:spcPts val="0"/>
              </a:spcAft>
              <a:buSzPts val="2800"/>
              <a:buNone/>
              <a:defRPr sz="1400"/>
            </a:lvl9pPr>
          </a:lstStyle>
          <a:p/>
        </p:txBody>
      </p:sp>
      <p:sp>
        <p:nvSpPr>
          <p:cNvPr id="58" name="Google Shape;58;p14"/>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rmAutofit/>
          </a:bodyPr>
          <a:lstStyle>
            <a:lvl1pPr indent="-381000" lvl="0" marL="457200" marR="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algn="l">
              <a:lnSpc>
                <a:spcPct val="90000"/>
              </a:lnSpc>
              <a:spcBef>
                <a:spcPts val="12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algn="l">
              <a:lnSpc>
                <a:spcPct val="90000"/>
              </a:lnSpc>
              <a:spcBef>
                <a:spcPts val="1200"/>
              </a:spcBef>
              <a:spcAft>
                <a:spcPts val="120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59" name="Google Shape;59;p14"/>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rm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12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12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1200"/>
              </a:spcBef>
              <a:spcAft>
                <a:spcPts val="120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60" name="Google Shape;60;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1" name="Google Shape;61;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2" name="Google Shape;62;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2.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 name="Shape 66"/>
        <p:cNvGrpSpPr/>
        <p:nvPr/>
      </p:nvGrpSpPr>
      <p:grpSpPr>
        <a:xfrm>
          <a:off x="0" y="0"/>
          <a:ext cx="0" cy="0"/>
          <a:chOff x="0" y="0"/>
          <a:chExt cx="0" cy="0"/>
        </a:xfrm>
      </p:grpSpPr>
      <p:graphicFrame>
        <p:nvGraphicFramePr>
          <p:cNvPr id="67" name="Google Shape;67;p15"/>
          <p:cNvGraphicFramePr/>
          <p:nvPr/>
        </p:nvGraphicFramePr>
        <p:xfrm>
          <a:off x="0" y="0"/>
          <a:ext cx="3000000" cy="3000000"/>
        </p:xfrm>
        <a:graphic>
          <a:graphicData uri="http://schemas.openxmlformats.org/drawingml/2006/table">
            <a:tbl>
              <a:tblPr bandRow="1" firstRow="1">
                <a:noFill/>
                <a:tableStyleId>{A5E529D9-75A1-4CE2-B86C-1939181DEBAD}</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t/>
                      </a:r>
                      <a:endParaRPr sz="18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457200" rtl="0" algn="r">
                        <a:spcBef>
                          <a:spcPts val="0"/>
                        </a:spcBef>
                        <a:spcAft>
                          <a:spcPts val="0"/>
                        </a:spcAft>
                        <a:buNone/>
                      </a:pPr>
                      <a:r>
                        <a:t/>
                      </a:r>
                      <a:endParaRPr sz="1600">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None/>
                      </a:pPr>
                      <a:r>
                        <a:rPr lang="en" sz="1800">
                          <a:latin typeface="Inter"/>
                          <a:ea typeface="Inter"/>
                          <a:cs typeface="Inter"/>
                          <a:sym typeface="Inter"/>
                        </a:rPr>
                        <a:t>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b="1" lang="en" sz="1800">
                          <a:latin typeface="Inter"/>
                          <a:ea typeface="Inter"/>
                          <a:cs typeface="Inter"/>
                          <a:sym typeface="Inter"/>
                        </a:rPr>
                        <a:t>Illustration</a:t>
                      </a:r>
                      <a:endParaRPr b="1"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rPr lang="en" sz="1100">
                          <a:latin typeface="Inter"/>
                          <a:ea typeface="Inter"/>
                          <a:cs typeface="Inter"/>
                          <a:sym typeface="Inter"/>
                        </a:rPr>
                        <a:t>America: A Da</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68" name="Google Shape;68;p15"/>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1" sz="32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69" name="Google Shape;69;p15"/>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graphicFrame>
        <p:nvGraphicFramePr>
          <p:cNvPr id="74" name="Google Shape;74;p16"/>
          <p:cNvGraphicFramePr/>
          <p:nvPr/>
        </p:nvGraphicFramePr>
        <p:xfrm>
          <a:off x="0" y="0"/>
          <a:ext cx="3000000" cy="3000000"/>
        </p:xfrm>
        <a:graphic>
          <a:graphicData uri="http://schemas.openxmlformats.org/drawingml/2006/table">
            <a:tbl>
              <a:tblPr bandRow="1" firstRow="1">
                <a:noFill/>
                <a:tableStyleId>{A5E529D9-75A1-4CE2-B86C-1939181DEBAD}</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rPr lang="en" sz="1800">
                          <a:latin typeface="Inter"/>
                          <a:ea typeface="Inter"/>
                          <a:cs typeface="Inter"/>
                          <a:sym typeface="Inter"/>
                        </a:rPr>
                        <a:t>occurring or existing before a particular war, especially the American Civil War (1861-1865)</a:t>
                      </a:r>
                      <a:endParaRPr sz="18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0" rtl="0" algn="l">
                        <a:spcBef>
                          <a:spcPts val="0"/>
                        </a:spcBef>
                        <a:spcAft>
                          <a:spcPts val="0"/>
                        </a:spcAft>
                        <a:buNone/>
                      </a:pPr>
                      <a:r>
                        <a:rPr lang="en" sz="1600">
                          <a:latin typeface="Inter"/>
                          <a:ea typeface="Inter"/>
                          <a:cs typeface="Inter"/>
                          <a:sym typeface="Inter"/>
                        </a:rPr>
                        <a:t>“The world of antebellum America is an exciting place for study, because, over the course of 45 years, there were dramatic, overarching changes in all aspects of life.”</a:t>
                      </a:r>
                      <a:endParaRPr sz="1600">
                        <a:latin typeface="Inter"/>
                        <a:ea typeface="Inter"/>
                        <a:cs typeface="Inter"/>
                        <a:sym typeface="Inter"/>
                      </a:endParaRPr>
                    </a:p>
                    <a:p>
                      <a:pPr indent="-330200" lvl="0" marL="457200" rtl="0" algn="r">
                        <a:spcBef>
                          <a:spcPts val="0"/>
                        </a:spcBef>
                        <a:spcAft>
                          <a:spcPts val="0"/>
                        </a:spcAft>
                        <a:buSzPts val="1600"/>
                        <a:buFont typeface="Inter"/>
                        <a:buChar char="-"/>
                      </a:pPr>
                      <a:r>
                        <a:rPr lang="en" sz="1600">
                          <a:latin typeface="Inter"/>
                          <a:ea typeface="Inter"/>
                          <a:cs typeface="Inter"/>
                          <a:sym typeface="Inter"/>
                        </a:rPr>
                        <a:t>Alexandra Kindell, </a:t>
                      </a:r>
                      <a:r>
                        <a:rPr i="1" lang="en" sz="1600">
                          <a:latin typeface="Inter"/>
                          <a:ea typeface="Inter"/>
                          <a:cs typeface="Inter"/>
                          <a:sym typeface="Inter"/>
                        </a:rPr>
                        <a:t>The World of Antebellum America: A Daily Life Encyclopedia, </a:t>
                      </a:r>
                      <a:r>
                        <a:rPr lang="en" sz="1600">
                          <a:latin typeface="Inter"/>
                          <a:ea typeface="Inter"/>
                          <a:cs typeface="Inter"/>
                          <a:sym typeface="Inter"/>
                        </a:rPr>
                        <a:t>2018.</a:t>
                      </a:r>
                      <a:endParaRPr sz="1600">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None/>
                      </a:pPr>
                      <a:r>
                        <a:rPr lang="en" sz="1800">
                          <a:latin typeface="Inter"/>
                          <a:ea typeface="Inter"/>
                          <a:cs typeface="Inter"/>
                          <a:sym typeface="Inter"/>
                        </a:rPr>
                        <a:t>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b="1" lang="en" sz="1800">
                          <a:latin typeface="Inter"/>
                          <a:ea typeface="Inter"/>
                          <a:cs typeface="Inter"/>
                          <a:sym typeface="Inter"/>
                        </a:rPr>
                        <a:t>Illustration</a:t>
                      </a:r>
                      <a:endParaRPr b="1"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rPr lang="en" sz="1100">
                          <a:latin typeface="Inter"/>
                          <a:ea typeface="Inter"/>
                          <a:cs typeface="Inter"/>
                          <a:sym typeface="Inter"/>
                        </a:rPr>
                        <a:t>America: A Da</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75" name="Google Shape;75;p16"/>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3200">
                <a:solidFill>
                  <a:schemeClr val="dk1"/>
                </a:solidFill>
                <a:latin typeface="Plus Jakarta Sans"/>
                <a:ea typeface="Plus Jakarta Sans"/>
                <a:cs typeface="Plus Jakarta Sans"/>
                <a:sym typeface="Plus Jakarta Sans"/>
              </a:rPr>
              <a:t>Antebellum</a:t>
            </a:r>
            <a:endParaRPr b="1" sz="32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76" name="Google Shape;76;p16"/>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 name="Shape 80"/>
        <p:cNvGrpSpPr/>
        <p:nvPr/>
      </p:nvGrpSpPr>
      <p:grpSpPr>
        <a:xfrm>
          <a:off x="0" y="0"/>
          <a:ext cx="0" cy="0"/>
          <a:chOff x="0" y="0"/>
          <a:chExt cx="0" cy="0"/>
        </a:xfrm>
      </p:grpSpPr>
      <p:sp>
        <p:nvSpPr>
          <p:cNvPr id="81" name="Google Shape;81;p17"/>
          <p:cNvSpPr txBox="1"/>
          <p:nvPr/>
        </p:nvSpPr>
        <p:spPr>
          <a:xfrm>
            <a:off x="132650" y="60100"/>
            <a:ext cx="3851700" cy="3428400"/>
          </a:xfrm>
          <a:prstGeom prst="rect">
            <a:avLst/>
          </a:prstGeom>
          <a:noFill/>
          <a:ln>
            <a:noFill/>
          </a:ln>
        </p:spPr>
        <p:txBody>
          <a:bodyPr anchorCtr="0" anchor="t" bIns="34275" lIns="68575" spcFirstLastPara="1" rIns="68575" wrap="square" tIns="34275">
            <a:noAutofit/>
          </a:bodyPr>
          <a:lstStyle/>
          <a:p>
            <a:pPr indent="0" lvl="0" marL="0" rtl="0" algn="l">
              <a:lnSpc>
                <a:spcPct val="100000"/>
              </a:lnSpc>
              <a:spcBef>
                <a:spcPts val="0"/>
              </a:spcBef>
              <a:spcAft>
                <a:spcPts val="0"/>
              </a:spcAft>
              <a:buNone/>
            </a:pPr>
            <a:r>
              <a:rPr b="1" lang="en">
                <a:latin typeface="Inter"/>
                <a:ea typeface="Inter"/>
                <a:cs typeface="Inter"/>
                <a:sym typeface="Inter"/>
              </a:rPr>
              <a:t>QUOTE ANALYSIS:</a:t>
            </a:r>
            <a:endParaRPr b="1">
              <a:latin typeface="Inter"/>
              <a:ea typeface="Inter"/>
              <a:cs typeface="Inter"/>
              <a:sym typeface="Inter"/>
            </a:endParaRPr>
          </a:p>
          <a:p>
            <a:pPr indent="0" lvl="0" marL="0" rtl="0" algn="l">
              <a:lnSpc>
                <a:spcPct val="100000"/>
              </a:lnSpc>
              <a:spcBef>
                <a:spcPts val="0"/>
              </a:spcBef>
              <a:spcAft>
                <a:spcPts val="0"/>
              </a:spcAft>
              <a:buNone/>
            </a:pPr>
            <a:r>
              <a:rPr lang="en">
                <a:solidFill>
                  <a:schemeClr val="dk1"/>
                </a:solidFill>
                <a:latin typeface="Inter"/>
                <a:ea typeface="Inter"/>
                <a:cs typeface="Inter"/>
                <a:sym typeface="Inter"/>
              </a:rPr>
              <a:t>In 3-5 sentences, answer the following prompts.</a:t>
            </a:r>
            <a:endParaRPr b="1">
              <a:solidFill>
                <a:srgbClr val="000000"/>
              </a:solidFill>
              <a:latin typeface="Inter"/>
              <a:ea typeface="Inter"/>
              <a:cs typeface="Inter"/>
              <a:sym typeface="Inter"/>
            </a:endParaRPr>
          </a:p>
          <a:p>
            <a:pPr indent="0" lvl="0" marL="0" rtl="0" algn="l">
              <a:lnSpc>
                <a:spcPct val="100000"/>
              </a:lnSpc>
              <a:spcBef>
                <a:spcPts val="0"/>
              </a:spcBef>
              <a:spcAft>
                <a:spcPts val="0"/>
              </a:spcAft>
              <a:buNone/>
            </a:pPr>
            <a:r>
              <a:t/>
            </a:r>
            <a:endParaRPr>
              <a:latin typeface="Inter"/>
              <a:ea typeface="Inter"/>
              <a:cs typeface="Inter"/>
              <a:sym typeface="Inter"/>
            </a:endParaRPr>
          </a:p>
          <a:p>
            <a:pPr indent="0" lvl="0" marL="0" rtl="0" algn="l">
              <a:lnSpc>
                <a:spcPct val="100000"/>
              </a:lnSpc>
              <a:spcBef>
                <a:spcPts val="0"/>
              </a:spcBef>
              <a:spcAft>
                <a:spcPts val="0"/>
              </a:spcAft>
              <a:buNone/>
            </a:pPr>
            <a:r>
              <a:rPr i="1" lang="en">
                <a:latin typeface="Inter"/>
                <a:ea typeface="Inter"/>
                <a:cs typeface="Inter"/>
                <a:sym typeface="Inter"/>
              </a:rPr>
              <a:t>Do you think the United States was truly starting fresh or do you think the past still influenced the new nation? Why?</a:t>
            </a:r>
            <a:endParaRPr b="1" i="1">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a:solidFill>
                <a:srgbClr val="E95C3D"/>
              </a:solidFill>
              <a:latin typeface="Inter"/>
              <a:ea typeface="Inter"/>
              <a:cs typeface="Inter"/>
              <a:sym typeface="Inter"/>
            </a:endParaRPr>
          </a:p>
        </p:txBody>
      </p:sp>
      <p:sp>
        <p:nvSpPr>
          <p:cNvPr id="82" name="Google Shape;82;p17"/>
          <p:cNvSpPr/>
          <p:nvPr/>
        </p:nvSpPr>
        <p:spPr>
          <a:xfrm>
            <a:off x="4396375" y="141875"/>
            <a:ext cx="4635000" cy="3894000"/>
          </a:xfrm>
          <a:prstGeom prst="wedgeRoundRectCallout">
            <a:avLst>
              <a:gd fmla="val 16464" name="adj1"/>
              <a:gd fmla="val 55628" name="adj2"/>
              <a:gd fmla="val 0" name="adj3"/>
            </a:avLst>
          </a:prstGeom>
          <a:solidFill>
            <a:srgbClr val="38E0A3"/>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The American people having derived their origin from many other nations, and the Declaration of National Independence being entirely based on the great principle of human equality, these facts demonstrate at once our disconnected position as regards any other nation; that we have, in reality, but little connection with the past history of any of them, and still less with all antiquity, its glories, or its crimes. On the contrary, our national birth was the beginning of a new history, the formation and progress of an untried political system, which separates us from the past and connects us with the future only; and so far as regards the entire development of the natural rights of man, in moral, political, and national life, we may confidently assume that our country is destined to be the great nation of futurity.</a:t>
            </a:r>
            <a:endParaRPr b="1" sz="1200">
              <a:solidFill>
                <a:schemeClr val="dk1"/>
              </a:solidFill>
              <a:latin typeface="Inter"/>
              <a:ea typeface="Inter"/>
              <a:cs typeface="Inter"/>
              <a:sym typeface="Inter"/>
            </a:endParaRPr>
          </a:p>
        </p:txBody>
      </p:sp>
      <p:sp>
        <p:nvSpPr>
          <p:cNvPr id="83" name="Google Shape;83;p17"/>
          <p:cNvSpPr txBox="1"/>
          <p:nvPr/>
        </p:nvSpPr>
        <p:spPr>
          <a:xfrm>
            <a:off x="3174750" y="4085900"/>
            <a:ext cx="41118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00">
                <a:solidFill>
                  <a:schemeClr val="dk1"/>
                </a:solidFill>
                <a:latin typeface="Inter"/>
                <a:ea typeface="Inter"/>
                <a:cs typeface="Inter"/>
                <a:sym typeface="Inter"/>
              </a:rPr>
              <a:t>Source: John L. O’Sullivan, “The Great Nation of Futurity,” 1839.</a:t>
            </a:r>
            <a:endParaRPr sz="1000"/>
          </a:p>
        </p:txBody>
      </p:sp>
      <p:sp>
        <p:nvSpPr>
          <p:cNvPr id="84" name="Google Shape;84;p17"/>
          <p:cNvSpPr txBox="1"/>
          <p:nvPr/>
        </p:nvSpPr>
        <p:spPr>
          <a:xfrm>
            <a:off x="1324050" y="45932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